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5143500" cx="9144000"/>
  <p:notesSz cx="6858000" cy="9144000"/>
  <p:embeddedFontLst>
    <p:embeddedFont>
      <p:font typeface="Raleway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6.xml"/><Relationship Id="rId41" Type="http://schemas.openxmlformats.org/officeDocument/2006/relationships/font" Target="fonts/Lato-bold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Raleway-bold.fntdata"/><Relationship Id="rId12" Type="http://schemas.openxmlformats.org/officeDocument/2006/relationships/slide" Target="slides/slide8.xml"/><Relationship Id="rId34" Type="http://schemas.openxmlformats.org/officeDocument/2006/relationships/font" Target="fonts/Raleway-regular.fntdata"/><Relationship Id="rId15" Type="http://schemas.openxmlformats.org/officeDocument/2006/relationships/slide" Target="slides/slide11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10.xml"/><Relationship Id="rId36" Type="http://schemas.openxmlformats.org/officeDocument/2006/relationships/font" Target="fonts/Raleway-italic.fntdata"/><Relationship Id="rId17" Type="http://schemas.openxmlformats.org/officeDocument/2006/relationships/slide" Target="slides/slide13.xml"/><Relationship Id="rId39" Type="http://schemas.openxmlformats.org/officeDocument/2006/relationships/font" Target="fonts/Lato-bold.fntdata"/><Relationship Id="rId16" Type="http://schemas.openxmlformats.org/officeDocument/2006/relationships/slide" Target="slides/slide12.xml"/><Relationship Id="rId38" Type="http://schemas.openxmlformats.org/officeDocument/2006/relationships/font" Target="fonts/Lato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Shape 3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Shape 3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Relationship Id="rId4" Type="http://schemas.openxmlformats.org/officeDocument/2006/relationships/image" Target="../media/image3.png"/><Relationship Id="rId5" Type="http://schemas.openxmlformats.org/officeDocument/2006/relationships/hyperlink" Target="https://www.usability.gov/what-and-why/information-architecture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slide3.xml"/><Relationship Id="rId4" Type="http://schemas.openxmlformats.org/officeDocument/2006/relationships/slide" Target="slide11.xml"/><Relationship Id="rId5" Type="http://schemas.openxmlformats.org/officeDocument/2006/relationships/slide" Target="slide18.xml"/><Relationship Id="rId6" Type="http://schemas.openxmlformats.org/officeDocument/2006/relationships/slide" Target="slide25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blog.balsamiq.com/wireframe-presentation-tips/" TargetMode="External"/><Relationship Id="rId4" Type="http://schemas.openxmlformats.org/officeDocument/2006/relationships/hyperlink" Target="http://blog.teamtreehouse.com/3-steps-better-ui-wireframes" TargetMode="External"/><Relationship Id="rId5" Type="http://schemas.openxmlformats.org/officeDocument/2006/relationships/hyperlink" Target="http://uxmastery.com/wireframing-for-beginner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usability.gov/how-to-and-tools/methods/personas.html" TargetMode="External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Shape 135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Shape 136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Shape 13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Shape 138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Wireframes</a:t>
            </a:r>
            <a:endParaRPr/>
          </a:p>
        </p:txBody>
      </p:sp>
      <p:sp>
        <p:nvSpPr>
          <p:cNvPr id="139" name="Shape 139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and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  <p:pic>
        <p:nvPicPr>
          <p:cNvPr descr="Mobile View" id="140" name="Shape 140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 b="0"/>
          </a:p>
        </p:txBody>
      </p:sp>
      <p:sp>
        <p:nvSpPr>
          <p:cNvPr id="203" name="Shape 203"/>
          <p:cNvSpPr txBox="1"/>
          <p:nvPr>
            <p:ph type="title"/>
          </p:nvPr>
        </p:nvSpPr>
        <p:spPr>
          <a:xfrm>
            <a:off x="729450" y="1745716"/>
            <a:ext cx="7021200" cy="22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State your assumptions or any unknowns here.</a:t>
            </a:r>
            <a:endParaRPr b="0"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Tokenization</a:t>
            </a:r>
            <a:endParaRPr/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729450" y="2078875"/>
            <a:ext cx="2918100" cy="9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Now that you’ve justified your attention to the problem, summarize your solution in one or two sentences.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Tokenization and Feature Extraction </a:t>
            </a:r>
            <a:endParaRPr/>
          </a:p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729450" y="2078875"/>
            <a:ext cx="7688700" cy="26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Eliminate non-english words, punctuation mark and stop word etc.</a:t>
            </a:r>
            <a:endParaRPr sz="1800"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Compute the occurrence frequency of unigrams and bigrams in twitter reviews.</a:t>
            </a:r>
            <a:endParaRPr sz="1800"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 Tf-Idf method to evaluate how important is a word in a document and select top 1000 words with the highest frequency.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ole_page.png" id="225" name="Shape 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2574" y="747975"/>
            <a:ext cx="4771850" cy="41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Shape 2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 Cloud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of twitter topics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10_13.png"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550" y="1930046"/>
            <a:ext cx="3207900" cy="275880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>
            <p:ph idx="1" type="body"/>
          </p:nvPr>
        </p:nvSpPr>
        <p:spPr>
          <a:xfrm>
            <a:off x="1567650" y="4669675"/>
            <a:ext cx="1456500" cy="4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2017/10/13</a:t>
            </a:r>
            <a:endParaRPr b="1" sz="1800"/>
          </a:p>
        </p:txBody>
      </p:sp>
      <p:cxnSp>
        <p:nvCxnSpPr>
          <p:cNvPr id="234" name="Shape 234"/>
          <p:cNvCxnSpPr/>
          <p:nvPr/>
        </p:nvCxnSpPr>
        <p:spPr>
          <a:xfrm>
            <a:off x="4171950" y="3223975"/>
            <a:ext cx="4050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10_22.png" id="235" name="Shape 2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1700" y="1930050"/>
            <a:ext cx="3207900" cy="275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Shape 236"/>
          <p:cNvSpPr txBox="1"/>
          <p:nvPr>
            <p:ph idx="1" type="body"/>
          </p:nvPr>
        </p:nvSpPr>
        <p:spPr>
          <a:xfrm>
            <a:off x="5987250" y="4669675"/>
            <a:ext cx="1456500" cy="4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2017/10/22</a:t>
            </a:r>
            <a:endParaRPr b="1"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lang="en"/>
              <a:t>ot</a:t>
            </a:r>
            <a:r>
              <a:rPr lang="en"/>
              <a:t> </a:t>
            </a:r>
            <a:r>
              <a:rPr lang="en"/>
              <a:t>features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Top10 Hot words.png" id="242" name="Shape 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1930050"/>
            <a:ext cx="6822514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 features </a:t>
            </a:r>
            <a:r>
              <a:rPr lang="en"/>
              <a:t>trends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Shape 258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Information architecture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Site Map HD.png"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7775" y="873225"/>
            <a:ext cx="6888451" cy="3244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0" name="Shape 260"/>
          <p:cNvGrpSpPr/>
          <p:nvPr/>
        </p:nvGrpSpPr>
        <p:grpSpPr>
          <a:xfrm>
            <a:off x="4117368" y="4819350"/>
            <a:ext cx="5102882" cy="274500"/>
            <a:chOff x="3722577" y="4819350"/>
            <a:chExt cx="5102882" cy="274500"/>
          </a:xfrm>
        </p:grpSpPr>
        <p:sp>
          <p:nvSpPr>
            <p:cNvPr id="261" name="Shape 261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ic_lightbulb_green.png" id="262" name="Shape 26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3" name="Shape 263"/>
            <p:cNvSpPr txBox="1"/>
            <p:nvPr/>
          </p:nvSpPr>
          <p:spPr>
            <a:xfrm>
              <a:off x="3927958" y="4819350"/>
              <a:ext cx="48975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Information architecture is the flow of content across the site or application (</a:t>
              </a:r>
              <a:r>
                <a:rPr lang="en" sz="800" u="sng">
                  <a:solidFill>
                    <a:schemeClr val="accent4"/>
                  </a:solidFill>
                  <a:latin typeface="Lato"/>
                  <a:ea typeface="Lato"/>
                  <a:cs typeface="Lato"/>
                  <a:sym typeface="Lato"/>
                  <a:hlinkClick r:id="rId5"/>
                </a:rPr>
                <a:t>more info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).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Shape 146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3"/>
              </a:rPr>
              <a:t>The Problem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4"/>
              </a:rPr>
              <a:t>Solution Proposal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5"/>
              </a:rPr>
              <a:t>Wireframes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6"/>
              </a:rPr>
              <a:t>Next Steps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ponents" id="268" name="Shape 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463" y="198200"/>
            <a:ext cx="5923067" cy="444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9" name="Shape 269"/>
          <p:cNvGrpSpPr/>
          <p:nvPr/>
        </p:nvGrpSpPr>
        <p:grpSpPr>
          <a:xfrm>
            <a:off x="5690200" y="933250"/>
            <a:ext cx="3132300" cy="525000"/>
            <a:chOff x="5330350" y="2313675"/>
            <a:chExt cx="3132300" cy="525000"/>
          </a:xfrm>
        </p:grpSpPr>
        <p:sp>
          <p:nvSpPr>
            <p:cNvPr id="270" name="Shape 270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Shape 271"/>
            <p:cNvSpPr txBox="1"/>
            <p:nvPr/>
          </p:nvSpPr>
          <p:spPr>
            <a:xfrm>
              <a:off x="6278925" y="2387571"/>
              <a:ext cx="2097000" cy="39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Call out key parts of the UI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72" name="Shape 272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273" name="Shape 27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Shape 274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Component Browser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275" name="Shape 275"/>
          <p:cNvGrpSpPr/>
          <p:nvPr/>
        </p:nvGrpSpPr>
        <p:grpSpPr>
          <a:xfrm>
            <a:off x="5601002" y="4819350"/>
            <a:ext cx="3695398" cy="274500"/>
            <a:chOff x="3722577" y="4819350"/>
            <a:chExt cx="3695398" cy="274500"/>
          </a:xfrm>
        </p:grpSpPr>
        <p:sp>
          <p:nvSpPr>
            <p:cNvPr id="276" name="Shape 276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ic_lightbulb_green.png" id="277" name="Shape 27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8" name="Shape 278"/>
            <p:cNvSpPr txBox="1"/>
            <p:nvPr/>
          </p:nvSpPr>
          <p:spPr>
            <a:xfrm>
              <a:off x="3928075" y="4819350"/>
              <a:ext cx="34899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 the Balsamiq add-on to make your own wireframe.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Component Detail" id="284" name="Shape 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9000" y="197100"/>
            <a:ext cx="5926001" cy="44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Shape 285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bile View" id="290" name="Shape 2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213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1" name="Shape 291"/>
          <p:cNvGrpSpPr/>
          <p:nvPr/>
        </p:nvGrpSpPr>
        <p:grpSpPr>
          <a:xfrm>
            <a:off x="5156800" y="2381050"/>
            <a:ext cx="3132325" cy="566100"/>
            <a:chOff x="5330350" y="2313675"/>
            <a:chExt cx="3132325" cy="566100"/>
          </a:xfrm>
        </p:grpSpPr>
        <p:sp>
          <p:nvSpPr>
            <p:cNvPr id="292" name="Shape 292"/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Shape 293"/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Articulate your design decisions by adding justifications</a:t>
              </a:r>
              <a:endParaRPr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94" name="Shape 294"/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295" name="Shape 295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Shape 296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 (Mobile)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Shape 302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Contacts" id="303" name="Shape 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475" y="180675"/>
            <a:ext cx="5957025" cy="444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bile View" id="308" name="Shape 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200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Shape 309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Shape 310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 (Mobile)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next?</a:t>
            </a:r>
            <a:endParaRPr/>
          </a:p>
        </p:txBody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Present the timeline.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Solicit comments on these slides or reviews on these wireframes in the Balsamiq add-on.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User testing plan.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6" name="Shape 326"/>
          <p:cNvCxnSpPr/>
          <p:nvPr/>
        </p:nvCxnSpPr>
        <p:spPr>
          <a:xfrm>
            <a:off x="4067669" y="3263604"/>
            <a:ext cx="4650900" cy="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7" name="Shape 327"/>
          <p:cNvCxnSpPr/>
          <p:nvPr/>
        </p:nvCxnSpPr>
        <p:spPr>
          <a:xfrm>
            <a:off x="662650" y="3263604"/>
            <a:ext cx="32184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8" name="Shape 3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grpSp>
        <p:nvGrpSpPr>
          <p:cNvPr id="329" name="Shape 329"/>
          <p:cNvGrpSpPr/>
          <p:nvPr/>
        </p:nvGrpSpPr>
        <p:grpSpPr>
          <a:xfrm>
            <a:off x="5293201" y="2678680"/>
            <a:ext cx="1040700" cy="1039104"/>
            <a:chOff x="5293201" y="2678680"/>
            <a:chExt cx="1040700" cy="1039104"/>
          </a:xfrm>
        </p:grpSpPr>
        <p:sp>
          <p:nvSpPr>
            <p:cNvPr id="330" name="Shape 330"/>
            <p:cNvSpPr txBox="1"/>
            <p:nvPr/>
          </p:nvSpPr>
          <p:spPr>
            <a:xfrm>
              <a:off x="5297801" y="2856485"/>
              <a:ext cx="1029000" cy="8613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chemeClr val="accent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Prototype</a:t>
              </a:r>
              <a:endParaRPr sz="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1" name="Shape 331"/>
            <p:cNvSpPr txBox="1"/>
            <p:nvPr/>
          </p:nvSpPr>
          <p:spPr>
            <a:xfrm>
              <a:off x="5293201" y="2678680"/>
              <a:ext cx="10407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SEPT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32" name="Shape 332"/>
          <p:cNvGrpSpPr/>
          <p:nvPr/>
        </p:nvGrpSpPr>
        <p:grpSpPr>
          <a:xfrm>
            <a:off x="6415277" y="2678680"/>
            <a:ext cx="1029017" cy="1039006"/>
            <a:chOff x="6415277" y="2678680"/>
            <a:chExt cx="1029017" cy="1039006"/>
          </a:xfrm>
        </p:grpSpPr>
        <p:sp>
          <p:nvSpPr>
            <p:cNvPr id="333" name="Shape 333"/>
            <p:cNvSpPr txBox="1"/>
            <p:nvPr/>
          </p:nvSpPr>
          <p:spPr>
            <a:xfrm>
              <a:off x="6415277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testing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4" name="Shape 334"/>
            <p:cNvSpPr txBox="1"/>
            <p:nvPr/>
          </p:nvSpPr>
          <p:spPr>
            <a:xfrm>
              <a:off x="6415294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OCT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35" name="Shape 335"/>
          <p:cNvGrpSpPr/>
          <p:nvPr/>
        </p:nvGrpSpPr>
        <p:grpSpPr>
          <a:xfrm>
            <a:off x="7532731" y="2678680"/>
            <a:ext cx="1029011" cy="1039104"/>
            <a:chOff x="7532731" y="2678680"/>
            <a:chExt cx="1029011" cy="1039104"/>
          </a:xfrm>
        </p:grpSpPr>
        <p:sp>
          <p:nvSpPr>
            <p:cNvPr id="336" name="Shape 336"/>
            <p:cNvSpPr txBox="1"/>
            <p:nvPr/>
          </p:nvSpPr>
          <p:spPr>
            <a:xfrm>
              <a:off x="7532731" y="2856484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Dev hand-off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7" name="Shape 337"/>
            <p:cNvSpPr txBox="1"/>
            <p:nvPr/>
          </p:nvSpPr>
          <p:spPr>
            <a:xfrm>
              <a:off x="7532742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NOV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38" name="Shape 338"/>
          <p:cNvGrpSpPr/>
          <p:nvPr/>
        </p:nvGrpSpPr>
        <p:grpSpPr>
          <a:xfrm>
            <a:off x="4180373" y="2678680"/>
            <a:ext cx="1029024" cy="1039007"/>
            <a:chOff x="4180373" y="2678680"/>
            <a:chExt cx="1029024" cy="1039007"/>
          </a:xfrm>
        </p:grpSpPr>
        <p:sp>
          <p:nvSpPr>
            <p:cNvPr id="339" name="Shape 339"/>
            <p:cNvSpPr txBox="1"/>
            <p:nvPr/>
          </p:nvSpPr>
          <p:spPr>
            <a:xfrm>
              <a:off x="4180373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Review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40" name="Shape 340"/>
            <p:cNvSpPr txBox="1"/>
            <p:nvPr/>
          </p:nvSpPr>
          <p:spPr>
            <a:xfrm>
              <a:off x="4180397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AUG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41" name="Shape 341"/>
          <p:cNvGrpSpPr/>
          <p:nvPr/>
        </p:nvGrpSpPr>
        <p:grpSpPr>
          <a:xfrm>
            <a:off x="3062921" y="2678680"/>
            <a:ext cx="1029028" cy="1039008"/>
            <a:chOff x="3062921" y="2678680"/>
            <a:chExt cx="1029028" cy="1039008"/>
          </a:xfrm>
        </p:grpSpPr>
        <p:sp>
          <p:nvSpPr>
            <p:cNvPr id="342" name="Shape 342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Wireframes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43" name="Shape 343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TODAY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44" name="Shape 344"/>
          <p:cNvGrpSpPr/>
          <p:nvPr/>
        </p:nvGrpSpPr>
        <p:grpSpPr>
          <a:xfrm>
            <a:off x="1945500" y="2678680"/>
            <a:ext cx="1029000" cy="1038995"/>
            <a:chOff x="1945500" y="2678680"/>
            <a:chExt cx="1029000" cy="1038995"/>
          </a:xfrm>
        </p:grpSpPr>
        <p:sp>
          <p:nvSpPr>
            <p:cNvPr id="345" name="Shape 345"/>
            <p:cNvSpPr txBox="1"/>
            <p:nvPr/>
          </p:nvSpPr>
          <p:spPr>
            <a:xfrm>
              <a:off x="1945500" y="2856375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research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46" name="Shape 346"/>
            <p:cNvSpPr txBox="1"/>
            <p:nvPr/>
          </p:nvSpPr>
          <p:spPr>
            <a:xfrm>
              <a:off x="1945500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JUN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47" name="Shape 347"/>
          <p:cNvGrpSpPr/>
          <p:nvPr/>
        </p:nvGrpSpPr>
        <p:grpSpPr>
          <a:xfrm>
            <a:off x="828040" y="2678680"/>
            <a:ext cx="1029012" cy="1039104"/>
            <a:chOff x="828040" y="2678680"/>
            <a:chExt cx="1029012" cy="1039104"/>
          </a:xfrm>
        </p:grpSpPr>
        <p:sp>
          <p:nvSpPr>
            <p:cNvPr id="348" name="Shape 348"/>
            <p:cNvSpPr txBox="1"/>
            <p:nvPr/>
          </p:nvSpPr>
          <p:spPr>
            <a:xfrm>
              <a:off x="828040" y="2856484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Requirements gathering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49" name="Shape 349"/>
            <p:cNvSpPr txBox="1"/>
            <p:nvPr/>
          </p:nvSpPr>
          <p:spPr>
            <a:xfrm>
              <a:off x="828052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50" name="Shape 350"/>
          <p:cNvGrpSpPr/>
          <p:nvPr/>
        </p:nvGrpSpPr>
        <p:grpSpPr>
          <a:xfrm>
            <a:off x="3062590" y="2041983"/>
            <a:ext cx="1368114" cy="1312853"/>
            <a:chOff x="3588475" y="2010171"/>
            <a:chExt cx="1318664" cy="1265400"/>
          </a:xfrm>
        </p:grpSpPr>
        <p:sp>
          <p:nvSpPr>
            <p:cNvPr id="351" name="Shape 351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" name="Shape 353"/>
          <p:cNvGrpSpPr/>
          <p:nvPr/>
        </p:nvGrpSpPr>
        <p:grpSpPr>
          <a:xfrm rot="10800000">
            <a:off x="3841288" y="3035640"/>
            <a:ext cx="1368114" cy="1312853"/>
            <a:chOff x="3588475" y="2010171"/>
            <a:chExt cx="1318664" cy="1265400"/>
          </a:xfrm>
        </p:grpSpPr>
        <p:sp>
          <p:nvSpPr>
            <p:cNvPr id="354" name="Shape 354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/>
              </a:rPr>
              <a:t>Tips for Presenting Your Wireframes</a:t>
            </a:r>
            <a:endParaRPr>
              <a:solidFill>
                <a:schemeClr val="accent5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4"/>
              </a:rPr>
              <a:t>3 Steps to Better UI Wireframes</a:t>
            </a:r>
            <a:endParaRPr>
              <a:solidFill>
                <a:schemeClr val="accent5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5"/>
              </a:rPr>
              <a:t>Wireframing for Beginners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57" name="Shape 15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State the problem you are solving in one or two sentences. </a:t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Make sure to explain why it is a real problem.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customers do today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Justify your effort to try to solve the problem. </a:t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Highlight the pain points of the current solution or how customers deal with not having a solution to the problem.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69" name="Shape 16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01</a:t>
            </a:r>
            <a:endParaRPr b="0"/>
          </a:p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List any research or data you have to support the need for a solution.</a:t>
            </a:r>
            <a:endParaRPr sz="1300"/>
          </a:p>
        </p:txBody>
      </p:sp>
      <p:pic>
        <p:nvPicPr>
          <p:cNvPr id="171" name="Shape 171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0469" y="1319762"/>
            <a:ext cx="3781899" cy="280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/>
        </p:nvSpPr>
        <p:spPr>
          <a:xfrm rot="10592382">
            <a:off x="5513499" y="1379656"/>
            <a:ext cx="2689002" cy="2689002"/>
          </a:xfrm>
          <a:prstGeom prst="blockArc">
            <a:avLst>
              <a:gd fmla="val 2627839" name="adj1"/>
              <a:gd fmla="val 5880699" name="adj2"/>
              <a:gd fmla="val 7985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02</a:t>
            </a:r>
            <a:endParaRPr/>
          </a:p>
        </p:txBody>
      </p:sp>
      <p:sp>
        <p:nvSpPr>
          <p:cNvPr id="178" name="Shape 178"/>
          <p:cNvSpPr txBox="1"/>
          <p:nvPr>
            <p:ph idx="1" type="subTitle"/>
          </p:nvPr>
        </p:nvSpPr>
        <p:spPr>
          <a:xfrm>
            <a:off x="724950" y="3313925"/>
            <a:ext cx="3068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Explain why you’re focusing on a particular part of the problem or a particular subset of users.</a:t>
            </a:r>
            <a:endParaRPr sz="1300"/>
          </a:p>
        </p:txBody>
      </p:sp>
      <p:sp>
        <p:nvSpPr>
          <p:cNvPr id="179" name="Shape 179"/>
          <p:cNvSpPr txBox="1"/>
          <p:nvPr>
            <p:ph idx="2" type="body"/>
          </p:nvPr>
        </p:nvSpPr>
        <p:spPr>
          <a:xfrm>
            <a:off x="6038550" y="2081288"/>
            <a:ext cx="16389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</a:rPr>
              <a:t>82%</a:t>
            </a:r>
            <a:endParaRPr sz="3600">
              <a:solidFill>
                <a:schemeClr val="dk1"/>
              </a:solidFill>
            </a:endParaRPr>
          </a:p>
          <a:p>
            <a:pPr indent="0" lvl="0" mar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80" name="Shape 180"/>
          <p:cNvSpPr/>
          <p:nvPr/>
        </p:nvSpPr>
        <p:spPr>
          <a:xfrm>
            <a:off x="5513395" y="1379567"/>
            <a:ext cx="2688900" cy="2688900"/>
          </a:xfrm>
          <a:prstGeom prst="blockArc">
            <a:avLst>
              <a:gd fmla="val 16211102" name="adj1"/>
              <a:gd fmla="val 13367420" name="adj2"/>
              <a:gd fmla="val 7983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2" type="body"/>
          </p:nvPr>
        </p:nvSpPr>
        <p:spPr>
          <a:xfrm>
            <a:off x="5877325" y="2715963"/>
            <a:ext cx="19611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Users are constantly searching for a solution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03</a:t>
            </a:r>
            <a:endParaRPr/>
          </a:p>
        </p:txBody>
      </p:sp>
      <p:sp>
        <p:nvSpPr>
          <p:cNvPr id="187" name="Shape 187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Reference your </a:t>
            </a:r>
            <a:r>
              <a:rPr lang="en" sz="1300" u="sng">
                <a:solidFill>
                  <a:schemeClr val="accent5"/>
                </a:solidFill>
                <a:hlinkClick r:id="rId3"/>
              </a:rPr>
              <a:t>personas</a:t>
            </a:r>
            <a:r>
              <a:rPr lang="en" sz="1300"/>
              <a:t>, if you have them.</a:t>
            </a:r>
            <a:endParaRPr sz="1300"/>
          </a:p>
        </p:txBody>
      </p:sp>
      <p:pic>
        <p:nvPicPr>
          <p:cNvPr id="188" name="Shape 1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7925" y="1188450"/>
            <a:ext cx="1440199" cy="144019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Shape 189"/>
          <p:cNvSpPr txBox="1"/>
          <p:nvPr/>
        </p:nvSpPr>
        <p:spPr>
          <a:xfrm>
            <a:off x="5207600" y="2891725"/>
            <a:ext cx="33009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Julia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Shape 190"/>
          <p:cNvSpPr txBox="1"/>
          <p:nvPr/>
        </p:nvSpPr>
        <p:spPr>
          <a:xfrm>
            <a:off x="5207600" y="3521563"/>
            <a:ext cx="33009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Describe the content of Julia’s job and the problem she and her team are currently facing.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Shape 191"/>
          <p:cNvSpPr txBox="1"/>
          <p:nvPr/>
        </p:nvSpPr>
        <p:spPr>
          <a:xfrm>
            <a:off x="5207575" y="3142990"/>
            <a:ext cx="33009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Team Manager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cases, user stories, notes to set up the wireframes. Such as…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an Administrator, I would like to restrict permissions based on role.”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 Moderator, I would like to flag and approve comments.”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Executives indicated that being able to see a summary of each segment of data was their #1 priority.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Note: secondary admin workflow not planned for this release.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Shape 19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 / user stories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